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78" r:id="rId10"/>
    <p:sldId id="279" r:id="rId11"/>
    <p:sldId id="262" r:id="rId12"/>
    <p:sldId id="263" r:id="rId13"/>
    <p:sldId id="276" r:id="rId14"/>
    <p:sldId id="265" r:id="rId15"/>
    <p:sldId id="280" r:id="rId16"/>
    <p:sldId id="281" r:id="rId17"/>
    <p:sldId id="282" r:id="rId18"/>
    <p:sldId id="283" r:id="rId19"/>
    <p:sldId id="266" r:id="rId20"/>
    <p:sldId id="267" r:id="rId21"/>
    <p:sldId id="284" r:id="rId22"/>
    <p:sldId id="285" r:id="rId23"/>
    <p:sldId id="286" r:id="rId24"/>
    <p:sldId id="268" r:id="rId25"/>
    <p:sldId id="272" r:id="rId26"/>
    <p:sldId id="273" r:id="rId27"/>
    <p:sldId id="275" r:id="rId28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../media/image29.png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image" Target="../media/image28.png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27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image" Target="../media/image31.png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30.png"/><Relationship Id="rId2" Type="http://schemas.openxmlformats.org/officeDocument/2006/relationships/tags" Target="../tags/tag45.xml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image" Target="../media/image32.png"/><Relationship Id="rId10" Type="http://schemas.openxmlformats.org/officeDocument/2006/relationships/tags" Target="../tags/tag51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image" Target="../media/image5.png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image" Target="../media/image7.png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image" Target="../media/image6.png"/><Relationship Id="rId10" Type="http://schemas.openxmlformats.org/officeDocument/2006/relationships/tags" Target="../tags/tag1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../media/image9.png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8.png"/><Relationship Id="rId2" Type="http://schemas.openxmlformats.org/officeDocument/2006/relationships/tags" Target="../tags/tag23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image" Target="../media/image10.png"/><Relationship Id="rId10" Type="http://schemas.openxmlformats.org/officeDocument/2006/relationships/tags" Target="../tags/tag29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3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2135" y="1003300"/>
            <a:ext cx="7264400" cy="156908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光影溯洄 - 基于GFPGAN的照片修复与故事重现</a:t>
            </a:r>
            <a:endParaRPr lang="en-US" sz="37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小组成员：叶晓良、黄禹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尧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368300" y="1841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老照片扫描与智能修复与美化</a:t>
            </a:r>
            <a:endParaRPr lang="en-US" sz="22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77800" y="1205230"/>
            <a:ext cx="3039745" cy="38347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用户上传褪色、破损或模糊的老照片，系统自动分析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调用</a:t>
            </a: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GFPGAN，实现照片修复与美化，保留年代感，展现生动细节。</a:t>
            </a: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修复前后对比图直观展示效果，让用户见证照片重生的奇迹，感受科技的力量。</a:t>
            </a: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修复后的照片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自动保存</a:t>
            </a: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至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服务器中，在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“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照片故事分享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模块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展示，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也可自行下载</a:t>
            </a: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，轻松分享至社交媒体，与亲友共享珍贵记忆的复苏。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5972175" y="19454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4" name="Text 8"/>
          <p:cNvSpPr/>
          <p:nvPr/>
        </p:nvSpPr>
        <p:spPr>
          <a:xfrm>
            <a:off x="600075" y="33551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2460" y="742950"/>
            <a:ext cx="5864225" cy="3545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故事回忆与分享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4"/>
          <p:cNvSpPr/>
          <p:nvPr>
            <p:custDataLst>
              <p:tags r:id="rId2"/>
            </p:custDataLst>
          </p:nvPr>
        </p:nvSpPr>
        <p:spPr>
          <a:xfrm>
            <a:off x="146685" y="952500"/>
            <a:ext cx="2463800" cy="41808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在照片修复过程中，系统引导用户回忆并记录照片背后的故事。用户可以：添加文字描述、选择合适标签。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系统利用讯飞星火模型（图像识别与图像生成）分析照片内容和用户输入的信息，生成富有故事性的文字和图片集，并将其与修复后的照片绑定，形成一个完整的照片故事集。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用户可以将这些故事集下载为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PDF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、分享给家人和朋友，共同重温珍贵的过往时光。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 6"/>
          <p:cNvSpPr/>
          <p:nvPr>
            <p:custDataLst>
              <p:tags r:id="rId3"/>
            </p:custDataLst>
          </p:nvPr>
        </p:nvSpPr>
        <p:spPr>
          <a:xfrm>
            <a:off x="2762250" y="3867150"/>
            <a:ext cx="1524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1" name="Text 8"/>
          <p:cNvSpPr/>
          <p:nvPr>
            <p:custDataLst>
              <p:tags r:id="rId4"/>
            </p:custDataLst>
          </p:nvPr>
        </p:nvSpPr>
        <p:spPr>
          <a:xfrm>
            <a:off x="4857750" y="3867150"/>
            <a:ext cx="1524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4" name="Text 10"/>
          <p:cNvSpPr/>
          <p:nvPr>
            <p:custDataLst>
              <p:tags r:id="rId5"/>
            </p:custDataLst>
          </p:nvPr>
        </p:nvSpPr>
        <p:spPr>
          <a:xfrm>
            <a:off x="6953250" y="3867150"/>
            <a:ext cx="1524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555" y="742950"/>
            <a:ext cx="6423025" cy="3773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" y="278130"/>
            <a:ext cx="7900035" cy="4587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25" y="130810"/>
            <a:ext cx="8260715" cy="4881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793115"/>
            <a:ext cx="4253865" cy="34728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580" y="793115"/>
            <a:ext cx="4263390" cy="34810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" y="1343025"/>
            <a:ext cx="5431155" cy="3162300"/>
          </a:xfrm>
          <a:prstGeom prst="rect">
            <a:avLst/>
          </a:prstGeom>
        </p:spPr>
      </p:pic>
      <p:pic>
        <p:nvPicPr>
          <p:cNvPr id="3" name="图片 2" descr="d05c91f6c53146fb11beaf7b21eb82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290" y="133350"/>
            <a:ext cx="2191385" cy="48774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人性化设计、手机端</a:t>
            </a: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</a:t>
            </a:r>
            <a:endParaRPr lang="zh-CN" altLang="en-US" sz="22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技术原理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GFPGAN模型原理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17195" y="1009650"/>
            <a:ext cx="8310245" cy="338328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lnSpc>
                <a:spcPct val="150000"/>
              </a:lnSpc>
            </a:pP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GFPGAN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Generative Facial Prior Guided Network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）是 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年由 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TencentARC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实验室提出的人脸图像修复与超分辨率模型，主要用于解决低质量人脸图像（如模糊、噪声、压缩失真）的高清还原问题。其核心创新在于将</a:t>
            </a:r>
            <a:r>
              <a:rPr lang="zh-CN" altLang="en-US" sz="16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生成式面部先验知识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与深度学习网络结合，突破了传统超分辨率模型在人脸结构合理性和真实感上的局限。</a:t>
            </a:r>
            <a:endParaRPr lang="zh-CN" altLang="en-US" sz="1600" b="0" i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endParaRPr lang="zh-CN" altLang="en-US" sz="1600" b="0" i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 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GFPGAN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之前，主流模型（如 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SRGAN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ESRGAN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）虽能提升分辨率，但容易产生面部细节失真（如五官错位、纹理模糊），而 </a:t>
            </a:r>
            <a:r>
              <a:rPr lang="en-US" altLang="zh-CN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GFPGAN </a:t>
            </a:r>
            <a:r>
              <a:rPr lang="zh-CN" altLang="en-US" sz="16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通过引入预训练的面部先验模型，强制生成结果符合真实人脸的结构规律，显著提升了修复效果的自然度。</a:t>
            </a:r>
            <a:endParaRPr lang="zh-CN" altLang="en-US" sz="1600" b="0" i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332740"/>
            <a:ext cx="7449185" cy="45542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244475"/>
            <a:ext cx="7640955" cy="43414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8310" y="267018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3915410" y="87391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4C1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4488180" y="108759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项目概述</a:t>
            </a:r>
            <a:endParaRPr 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488180" y="133524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3915410" y="158765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4C1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>
            <p:custDataLst>
              <p:tags r:id="rId5"/>
            </p:custDataLst>
          </p:nvPr>
        </p:nvSpPr>
        <p:spPr>
          <a:xfrm>
            <a:off x="4488815" y="177847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功能展示</a:t>
            </a:r>
            <a:endParaRPr 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488180" y="196389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>
            <p:custDataLst>
              <p:tags r:id="rId6"/>
            </p:custDataLst>
          </p:nvPr>
        </p:nvSpPr>
        <p:spPr>
          <a:xfrm>
            <a:off x="3915410" y="230139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4C1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>
            <p:custDataLst>
              <p:tags r:id="rId7"/>
            </p:custDataLst>
          </p:nvPr>
        </p:nvSpPr>
        <p:spPr>
          <a:xfrm>
            <a:off x="4489450" y="246935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技术原理</a:t>
            </a:r>
            <a:endParaRPr 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488180" y="259254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>
            <p:custDataLst>
              <p:tags r:id="rId8"/>
            </p:custDataLst>
          </p:nvPr>
        </p:nvSpPr>
        <p:spPr>
          <a:xfrm>
            <a:off x="3915410" y="301513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4C1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>
            <p:custDataLst>
              <p:tags r:id="rId9"/>
            </p:custDataLst>
          </p:nvPr>
        </p:nvSpPr>
        <p:spPr>
          <a:xfrm>
            <a:off x="4490085" y="316023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技术特色与创新点</a:t>
            </a:r>
            <a:endParaRPr 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488180" y="322119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>
            <p:custDataLst>
              <p:tags r:id="rId10"/>
            </p:custDataLst>
          </p:nvPr>
        </p:nvSpPr>
        <p:spPr>
          <a:xfrm>
            <a:off x="3915410" y="372887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4C1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>
            <p:custDataLst>
              <p:tags r:id="rId11"/>
            </p:custDataLst>
          </p:nvPr>
        </p:nvSpPr>
        <p:spPr>
          <a:xfrm>
            <a:off x="4488180" y="391906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总结与展望</a:t>
            </a:r>
            <a:endParaRPr 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4490720" y="385111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55" y="454025"/>
            <a:ext cx="8639175" cy="4235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讯飞星火模型原理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8333" b="8333"/>
          <a:stretch>
            <a:fillRect/>
          </a:stretch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571500" y="30480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认知模拟</a:t>
            </a:r>
            <a:endParaRPr 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571500" y="3295650"/>
            <a:ext cx="1714500" cy="151701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讯飞星火模型模仿人脑认知机制，构建多层多模态认知体系，实现智能化应用。</a:t>
            </a: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 t="8333" b="8333"/>
          <a:stretch>
            <a:fillRect/>
          </a:stretch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6"/>
            </p:custDataLst>
          </p:nvPr>
        </p:nvSpPr>
        <p:spPr>
          <a:xfrm>
            <a:off x="2667000" y="30480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深度学习</a:t>
            </a:r>
            <a:endParaRPr 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6"/>
          <p:cNvSpPr/>
          <p:nvPr>
            <p:custDataLst>
              <p:tags r:id="rId7"/>
            </p:custDataLst>
          </p:nvPr>
        </p:nvSpPr>
        <p:spPr>
          <a:xfrm>
            <a:off x="2667000" y="3295650"/>
            <a:ext cx="1714500" cy="151701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采用深度神经网络，结合自然语言处理技术，精准理解与生成文本和图像内容。</a:t>
            </a: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rcRect t="8333" b="8333"/>
          <a:stretch>
            <a:fillRect/>
          </a:stretch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9"/>
            </p:custDataLst>
          </p:nvPr>
        </p:nvSpPr>
        <p:spPr>
          <a:xfrm>
            <a:off x="4762500" y="30480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分层架构</a:t>
            </a:r>
            <a:endParaRPr 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8"/>
          <p:cNvSpPr/>
          <p:nvPr>
            <p:custDataLst>
              <p:tags r:id="rId10"/>
            </p:custDataLst>
          </p:nvPr>
        </p:nvSpPr>
        <p:spPr>
          <a:xfrm>
            <a:off x="4762500" y="3295650"/>
            <a:ext cx="1714500" cy="151701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感知层接收信息，认知层分析理解，推理层做出决策，形成闭环认知流程。</a:t>
            </a: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9"/>
          <p:cNvSpPr/>
          <p:nvPr>
            <p:custDataLst>
              <p:tags r:id="rId11"/>
            </p:custDataLst>
          </p:nvPr>
        </p:nvSpPr>
        <p:spPr>
          <a:xfrm>
            <a:off x="6858000" y="30480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自我进化</a:t>
            </a:r>
            <a:endParaRPr 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6" name="Text 10"/>
          <p:cNvSpPr/>
          <p:nvPr>
            <p:custDataLst>
              <p:tags r:id="rId12"/>
            </p:custDataLst>
          </p:nvPr>
        </p:nvSpPr>
        <p:spPr>
          <a:xfrm>
            <a:off x="6858000" y="3295650"/>
            <a:ext cx="1714500" cy="151701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模型具备自我学习能力，通过持续交互与优化，不断提升性能与智能水平。</a:t>
            </a: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总结与展望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项目总结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61950" y="138430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714375" y="2234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创新平台构建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714375" y="258206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成功打造融合AI技术与情感回忆的平台，实现智能照片修复与故事挖掘。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3143101" y="138430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3495526" y="2234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独特服务体验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3495526" y="2686844"/>
            <a:ext cx="2076301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提供简洁易用功能与先进技术，创造独特服务，强化情感传承价值。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5924252" y="138430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6276677" y="2234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应用领域拓展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6276677" y="258206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着眼未来，计划拓展至历史文物修复、档案数字化等新领域，深化文化保护。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项目概述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0104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3315" r="13315"/>
          <a:stretch>
            <a:fillRect/>
          </a:stretch>
        </p:blipFill>
        <p:spPr>
          <a:xfrm>
            <a:off x="0" y="0"/>
            <a:ext cx="9144000" cy="70104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项目简介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89560" y="1162050"/>
            <a:ext cx="4400550" cy="1511300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4"/>
            </p:custDataLst>
          </p:nvPr>
        </p:nvSpPr>
        <p:spPr>
          <a:xfrm>
            <a:off x="1800225" y="1369219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创新平台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9" name="Text 4"/>
          <p:cNvSpPr/>
          <p:nvPr>
            <p:custDataLst>
              <p:tags r:id="rId5"/>
            </p:custDataLst>
          </p:nvPr>
        </p:nvSpPr>
        <p:spPr>
          <a:xfrm>
            <a:off x="1800225" y="1782286"/>
            <a:ext cx="25050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光影溯洄，融合AI技术与情感回忆，让老照片焕发新生，挖掘并分享照片故事，创造独特情感体验。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4394835" y="1162050"/>
            <a:ext cx="4400550" cy="1511300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8"/>
            </p:custDataLst>
          </p:nvPr>
        </p:nvSpPr>
        <p:spPr>
          <a:xfrm>
            <a:off x="5905500" y="1369219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技术融合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9"/>
            </p:custDataLst>
          </p:nvPr>
        </p:nvSpPr>
        <p:spPr>
          <a:xfrm>
            <a:off x="5905500" y="1782286"/>
            <a:ext cx="25050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运用先进图像处理与AI技术，修复老照片，保留历史韵味，生成丰富故事内容，促进情感分享与传承。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289560" y="3048000"/>
            <a:ext cx="4400550" cy="1511300"/>
          </a:xfrm>
          <a:prstGeom prst="rect">
            <a:avLst/>
          </a:prstGeom>
        </p:spPr>
      </p:pic>
      <p:sp>
        <p:nvSpPr>
          <p:cNvPr id="14" name="Text 7"/>
          <p:cNvSpPr/>
          <p:nvPr>
            <p:custDataLst>
              <p:tags r:id="rId12"/>
            </p:custDataLst>
          </p:nvPr>
        </p:nvSpPr>
        <p:spPr>
          <a:xfrm>
            <a:off x="1800225" y="3255169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用户体验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8"/>
          <p:cNvSpPr/>
          <p:nvPr>
            <p:custDataLst>
              <p:tags r:id="rId13"/>
            </p:custDataLst>
          </p:nvPr>
        </p:nvSpPr>
        <p:spPr>
          <a:xfrm>
            <a:off x="1800225" y="3653631"/>
            <a:ext cx="25050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提供个性化照片修复与故事生成服务，增强家庭与社会的情感纽带，丰富文化内涵，开启时光之门的AI之旅。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4394835" y="3048000"/>
            <a:ext cx="4400550" cy="1511300"/>
          </a:xfrm>
          <a:prstGeom prst="rect">
            <a:avLst/>
          </a:prstGeom>
        </p:spPr>
      </p:pic>
      <p:sp>
        <p:nvSpPr>
          <p:cNvPr id="17" name="Text 9"/>
          <p:cNvSpPr/>
          <p:nvPr>
            <p:custDataLst>
              <p:tags r:id="rId16"/>
            </p:custDataLst>
          </p:nvPr>
        </p:nvSpPr>
        <p:spPr>
          <a:xfrm>
            <a:off x="5905500" y="3255169"/>
            <a:ext cx="25050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项目价值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8" name="Text 10"/>
          <p:cNvSpPr/>
          <p:nvPr>
            <p:custDataLst>
              <p:tags r:id="rId17"/>
            </p:custDataLst>
          </p:nvPr>
        </p:nvSpPr>
        <p:spPr>
          <a:xfrm>
            <a:off x="5905500" y="3653631"/>
            <a:ext cx="25050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不仅修复照片，更挖掘其背后的故事，为用户带来独一无二的情感体验，同时对文化传承具有重要意义。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核心目标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0050" y="1559560"/>
            <a:ext cx="2781300" cy="23685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752475" y="240966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AI修复老照片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752475" y="270017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运用先进AI技术，修复老照片的褪色、破损、模糊问题，保留历史韵味。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3181350" y="1559560"/>
            <a:ext cx="2781300" cy="23685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3533626" y="2409031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挖掘照片故事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3533626" y="2804954"/>
            <a:ext cx="2076301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通过AI生成丰富内容，构建照片故事集，促进情感分享与传承。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5962650" y="1559560"/>
            <a:ext cx="2781300" cy="23685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6314777" y="240966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情感体验与珍藏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6314777" y="2804954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提供独特情感体验，让用户珍藏照片背后的故事，增强家庭与社会的文化内涵。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187960"/>
            <a:ext cx="8291830" cy="47682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25" y="201930"/>
            <a:ext cx="793051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功能展示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1775" y="2095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用户登录与注册系统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31775" y="6667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2"/>
            </p:custDataLst>
          </p:nvPr>
        </p:nvSpPr>
        <p:spPr>
          <a:xfrm>
            <a:off x="231775" y="473710"/>
            <a:ext cx="2846070" cy="419671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" y="933450"/>
            <a:ext cx="4301490" cy="24733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260" y="933450"/>
            <a:ext cx="4298315" cy="248729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-111125" y="3559810"/>
            <a:ext cx="882332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>
              <a:lnSpc>
                <a:spcPct val="100000"/>
              </a:lnSpc>
              <a:buClrTx/>
              <a:buSzTx/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用户输入基本信息，一键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登录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/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注册，快速创建个人账户，开启专属回忆之旅。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  <a:p>
            <a:pPr marL="0" indent="457200" algn="l">
              <a:lnSpc>
                <a:spcPct val="100000"/>
              </a:lnSpc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457200" algn="l">
              <a:lnSpc>
                <a:spcPct val="10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在登录与注册的部分中，我们需要对用户的格式有一定的要求，不能随意的输入。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457200" algn="l">
              <a:lnSpc>
                <a:spcPct val="100000"/>
              </a:lnSpc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457200" algn="l">
              <a:lnSpc>
                <a:spcPct val="10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同时实现会话保持，后端管理session，不需要重复登录且更安全。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56.2749606299212,&quot;left&quot;:277.5,&quot;top&quot;:68.81251968503936,&quot;width&quot;:436.8}"/>
</p:tagLst>
</file>

<file path=ppt/tags/tag10.xml><?xml version="1.0" encoding="utf-8"?>
<p:tagLst xmlns:p="http://schemas.openxmlformats.org/presentationml/2006/main">
  <p:tag name="KSO_WM_DIAGRAM_VIRTUALLY_FRAME" val="{&quot;height&quot;:256.2749606299212,&quot;left&quot;:277.5,&quot;top&quot;:68.81251968503936,&quot;width&quot;:436.8}"/>
</p:tagLst>
</file>

<file path=ppt/tags/tag11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12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13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14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15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16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17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18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19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2.xml><?xml version="1.0" encoding="utf-8"?>
<p:tagLst xmlns:p="http://schemas.openxmlformats.org/presentationml/2006/main">
  <p:tag name="KSO_WM_DIAGRAM_VIRTUALLY_FRAME" val="{&quot;height&quot;:256.2749606299212,&quot;left&quot;:277.5,&quot;top&quot;:68.81251968503936,&quot;width&quot;:436.8}"/>
</p:tagLst>
</file>

<file path=ppt/tags/tag20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21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22.xml><?xml version="1.0" encoding="utf-8"?>
<p:tagLst xmlns:p="http://schemas.openxmlformats.org/presentationml/2006/main">
  <p:tag name="KSO_WM_DIAGRAM_VIRTUALLY_FRAME" val="{&quot;height&quot;:444,&quot;left&quot;:22.8,&quot;top&quot;:91.5,&quot;width&quot;:669.75}"/>
</p:tagLst>
</file>

<file path=ppt/tags/tag23.xml><?xml version="1.0" encoding="utf-8"?>
<p:tagLst xmlns:p="http://schemas.openxmlformats.org/presentationml/2006/main">
  <p:tag name="KSO_WM_DIAGRAM_VIRTUALLY_FRAME" val="{&quot;height&quot;:214.7,&quot;left&quot;:31.5,&quot;top&quot;:122.8,&quot;width&quot;:657}"/>
</p:tagLst>
</file>

<file path=ppt/tags/tag24.xml><?xml version="1.0" encoding="utf-8"?>
<p:tagLst xmlns:p="http://schemas.openxmlformats.org/presentationml/2006/main">
  <p:tag name="KSO_WM_DIAGRAM_VIRTUALLY_FRAME" val="{&quot;height&quot;:214.7,&quot;left&quot;:31.5,&quot;top&quot;:122.8,&quot;width&quot;:657}"/>
</p:tagLst>
</file>

<file path=ppt/tags/tag25.xml><?xml version="1.0" encoding="utf-8"?>
<p:tagLst xmlns:p="http://schemas.openxmlformats.org/presentationml/2006/main">
  <p:tag name="KSO_WM_DIAGRAM_VIRTUALLY_FRAME" val="{&quot;height&quot;:214.7,&quot;left&quot;:31.5,&quot;top&quot;:122.8,&quot;width&quot;:657}"/>
</p:tagLst>
</file>

<file path=ppt/tags/tag26.xml><?xml version="1.0" encoding="utf-8"?>
<p:tagLst xmlns:p="http://schemas.openxmlformats.org/presentationml/2006/main">
  <p:tag name="KSO_WM_DIAGRAM_VIRTUALLY_FRAME" val="{&quot;height&quot;:214.7,&quot;left&quot;:31.5,&quot;top&quot;:122.8,&quot;width&quot;:657}"/>
</p:tagLst>
</file>

<file path=ppt/tags/tag27.xml><?xml version="1.0" encoding="utf-8"?>
<p:tagLst xmlns:p="http://schemas.openxmlformats.org/presentationml/2006/main">
  <p:tag name="KSO_WM_DIAGRAM_VIRTUALLY_FRAME" val="{&quot;height&quot;:214.7,&quot;left&quot;:31.5,&quot;top&quot;:122.8,&quot;width&quot;:657}"/>
</p:tagLst>
</file>

<file path=ppt/tags/tag28.xml><?xml version="1.0" encoding="utf-8"?>
<p:tagLst xmlns:p="http://schemas.openxmlformats.org/presentationml/2006/main">
  <p:tag name="KSO_WM_DIAGRAM_VIRTUALLY_FRAME" val="{&quot;height&quot;:214.7,&quot;left&quot;:31.5,&quot;top&quot;:122.8,&quot;width&quot;:657}"/>
</p:tagLst>
</file>

<file path=ppt/tags/tag29.xml><?xml version="1.0" encoding="utf-8"?>
<p:tagLst xmlns:p="http://schemas.openxmlformats.org/presentationml/2006/main">
  <p:tag name="KSO_WM_DIAGRAM_VIRTUALLY_FRAME" val="{&quot;height&quot;:214.7,&quot;left&quot;:31.5,&quot;top&quot;:122.8,&quot;width&quot;:657}"/>
</p:tagLst>
</file>

<file path=ppt/tags/tag3.xml><?xml version="1.0" encoding="utf-8"?>
<p:tagLst xmlns:p="http://schemas.openxmlformats.org/presentationml/2006/main">
  <p:tag name="KSO_WM_DIAGRAM_VIRTUALLY_FRAME" val="{&quot;height&quot;:256.2749606299212,&quot;left&quot;:277.5,&quot;top&quot;:68.81251968503936,&quot;width&quot;:436.8}"/>
</p:tagLst>
</file>

<file path=ppt/tags/tag30.xml><?xml version="1.0" encoding="utf-8"?>
<p:tagLst xmlns:p="http://schemas.openxmlformats.org/presentationml/2006/main">
  <p:tag name="KSO_WM_DIAGRAM_VIRTUALLY_FRAME" val="{&quot;height&quot;:214.7,&quot;left&quot;:31.5,&quot;top&quot;:122.8,&quot;width&quot;:657}"/>
</p:tagLst>
</file>

<file path=ppt/tags/tag31.xml><?xml version="1.0" encoding="utf-8"?>
<p:tagLst xmlns:p="http://schemas.openxmlformats.org/presentationml/2006/main">
  <p:tag name="KSO_WM_DIAGRAM_VIRTUALLY_FRAME" val="{&quot;height&quot;:214.7,&quot;left&quot;:31.5,&quot;top&quot;:122.8,&quot;width&quot;:657}"/>
</p:tagLst>
</file>

<file path=ppt/tags/tag32.xml><?xml version="1.0" encoding="utf-8"?>
<p:tagLst xmlns:p="http://schemas.openxmlformats.org/presentationml/2006/main">
  <p:tag name="KSO_WM_DIAGRAM_VIRTUALLY_FRAME" val="{&quot;height&quot;:153,&quot;left&quot;:348.75,&quot;top&quot;:105,&quot;width&quot;:326.25}"/>
</p:tagLst>
</file>

<file path=ppt/tags/tag33.xml><?xml version="1.0" encoding="utf-8"?>
<p:tagLst xmlns:p="http://schemas.openxmlformats.org/presentationml/2006/main">
  <p:tag name="KSO_WM_DIAGRAM_VIRTUALLY_FRAME" val="{&quot;height&quot;:52.5,&quot;left&quot;:52.5,&quot;top&quot;:285,&quot;width&quot;:615}"/>
</p:tagLst>
</file>

<file path=ppt/tags/tag34.xml><?xml version="1.0" encoding="utf-8"?>
<p:tagLst xmlns:p="http://schemas.openxmlformats.org/presentationml/2006/main">
  <p:tag name="KSO_WM_DIAGRAM_VIRTUALLY_FRAME" val="{&quot;height&quot;:52.5,&quot;left&quot;:52.5,&quot;top&quot;:285,&quot;width&quot;:615}"/>
</p:tagLst>
</file>

<file path=ppt/tags/tag35.xml><?xml version="1.0" encoding="utf-8"?>
<p:tagLst xmlns:p="http://schemas.openxmlformats.org/presentationml/2006/main">
  <p:tag name="KSO_WM_DIAGRAM_VIRTUALLY_FRAME" val="{&quot;height&quot;:52.5,&quot;left&quot;:52.5,&quot;top&quot;:285,&quot;width&quot;:615}"/>
</p:tagLst>
</file>

<file path=ppt/tags/tag36.xml><?xml version="1.0" encoding="utf-8"?>
<p:tagLst xmlns:p="http://schemas.openxmlformats.org/presentationml/2006/main">
  <p:tag name="KSO_WM_DIAGRAM_VIRTUALLY_FRAME" val="{&quot;height&quot;:52.5,&quot;left&quot;:52.5,&quot;top&quot;:285,&quot;width&quot;:615}"/>
</p:tagLst>
</file>

<file path=ppt/tags/tag37.xml><?xml version="1.0" encoding="utf-8"?>
<p:tagLst xmlns:p="http://schemas.openxmlformats.org/presentationml/2006/main">
  <p:tag name="KSO_WM_DIAGRAM_VIRTUALLY_FRAME" val="{&quot;height&quot;:138.95,&quot;left&quot;:45,&quot;top&quot;:240,&quot;width&quot;:630}"/>
</p:tagLst>
</file>

<file path=ppt/tags/tag38.xml><?xml version="1.0" encoding="utf-8"?>
<p:tagLst xmlns:p="http://schemas.openxmlformats.org/presentationml/2006/main">
  <p:tag name="KSO_WM_DIAGRAM_VIRTUALLY_FRAME" val="{&quot;height&quot;:138.95,&quot;left&quot;:45,&quot;top&quot;:240,&quot;width&quot;:630}"/>
</p:tagLst>
</file>

<file path=ppt/tags/tag39.xml><?xml version="1.0" encoding="utf-8"?>
<p:tagLst xmlns:p="http://schemas.openxmlformats.org/presentationml/2006/main">
  <p:tag name="KSO_WM_DIAGRAM_VIRTUALLY_FRAME" val="{&quot;height&quot;:138.95,&quot;left&quot;:45,&quot;top&quot;:240,&quot;width&quot;:630}"/>
</p:tagLst>
</file>

<file path=ppt/tags/tag4.xml><?xml version="1.0" encoding="utf-8"?>
<p:tagLst xmlns:p="http://schemas.openxmlformats.org/presentationml/2006/main">
  <p:tag name="KSO_WM_DIAGRAM_VIRTUALLY_FRAME" val="{&quot;height&quot;:256.2749606299212,&quot;left&quot;:277.5,&quot;top&quot;:68.81251968503936,&quot;width&quot;:436.8}"/>
</p:tagLst>
</file>

<file path=ppt/tags/tag40.xml><?xml version="1.0" encoding="utf-8"?>
<p:tagLst xmlns:p="http://schemas.openxmlformats.org/presentationml/2006/main">
  <p:tag name="KSO_WM_DIAGRAM_VIRTUALLY_FRAME" val="{&quot;height&quot;:138.95,&quot;left&quot;:45,&quot;top&quot;:240,&quot;width&quot;:630}"/>
</p:tagLst>
</file>

<file path=ppt/tags/tag41.xml><?xml version="1.0" encoding="utf-8"?>
<p:tagLst xmlns:p="http://schemas.openxmlformats.org/presentationml/2006/main">
  <p:tag name="KSO_WM_DIAGRAM_VIRTUALLY_FRAME" val="{&quot;height&quot;:138.95,&quot;left&quot;:45,&quot;top&quot;:240,&quot;width&quot;:630}"/>
</p:tagLst>
</file>

<file path=ppt/tags/tag42.xml><?xml version="1.0" encoding="utf-8"?>
<p:tagLst xmlns:p="http://schemas.openxmlformats.org/presentationml/2006/main">
  <p:tag name="KSO_WM_DIAGRAM_VIRTUALLY_FRAME" val="{&quot;height&quot;:138.95,&quot;left&quot;:45,&quot;top&quot;:240,&quot;width&quot;:630}"/>
</p:tagLst>
</file>

<file path=ppt/tags/tag43.xml><?xml version="1.0" encoding="utf-8"?>
<p:tagLst xmlns:p="http://schemas.openxmlformats.org/presentationml/2006/main">
  <p:tag name="KSO_WM_DIAGRAM_VIRTUALLY_FRAME" val="{&quot;height&quot;:138.95,&quot;left&quot;:45,&quot;top&quot;:240,&quot;width&quot;:630}"/>
</p:tagLst>
</file>

<file path=ppt/tags/tag44.xml><?xml version="1.0" encoding="utf-8"?>
<p:tagLst xmlns:p="http://schemas.openxmlformats.org/presentationml/2006/main">
  <p:tag name="KSO_WM_DIAGRAM_VIRTUALLY_FRAME" val="{&quot;height&quot;:138.95,&quot;left&quot;:45,&quot;top&quot;:240,&quot;width&quot;:630}"/>
</p:tagLst>
</file>

<file path=ppt/tags/tag45.xml><?xml version="1.0" encoding="utf-8"?>
<p:tagLst xmlns:p="http://schemas.openxmlformats.org/presentationml/2006/main">
  <p:tag name="KSO_WM_DIAGRAM_VIRTUALLY_FRAME" val="{&quot;height&quot;:228.5,&quot;left&quot;:28.5,&quot;top&quot;:109,&quot;width&quot;:659.9648031496063}"/>
</p:tagLst>
</file>

<file path=ppt/tags/tag46.xml><?xml version="1.0" encoding="utf-8"?>
<p:tagLst xmlns:p="http://schemas.openxmlformats.org/presentationml/2006/main">
  <p:tag name="KSO_WM_DIAGRAM_VIRTUALLY_FRAME" val="{&quot;height&quot;:228.5,&quot;left&quot;:28.5,&quot;top&quot;:109,&quot;width&quot;:659.9648031496063}"/>
</p:tagLst>
</file>

<file path=ppt/tags/tag47.xml><?xml version="1.0" encoding="utf-8"?>
<p:tagLst xmlns:p="http://schemas.openxmlformats.org/presentationml/2006/main">
  <p:tag name="KSO_WM_DIAGRAM_VIRTUALLY_FRAME" val="{&quot;height&quot;:228.5,&quot;left&quot;:28.5,&quot;top&quot;:109,&quot;width&quot;:659.9648031496063}"/>
</p:tagLst>
</file>

<file path=ppt/tags/tag48.xml><?xml version="1.0" encoding="utf-8"?>
<p:tagLst xmlns:p="http://schemas.openxmlformats.org/presentationml/2006/main">
  <p:tag name="KSO_WM_DIAGRAM_VIRTUALLY_FRAME" val="{&quot;height&quot;:228.5,&quot;left&quot;:28.5,&quot;top&quot;:109,&quot;width&quot;:659.9648031496063}"/>
</p:tagLst>
</file>

<file path=ppt/tags/tag49.xml><?xml version="1.0" encoding="utf-8"?>
<p:tagLst xmlns:p="http://schemas.openxmlformats.org/presentationml/2006/main">
  <p:tag name="KSO_WM_DIAGRAM_VIRTUALLY_FRAME" val="{&quot;height&quot;:228.5,&quot;left&quot;:28.5,&quot;top&quot;:109,&quot;width&quot;:659.9648031496063}"/>
</p:tagLst>
</file>

<file path=ppt/tags/tag5.xml><?xml version="1.0" encoding="utf-8"?>
<p:tagLst xmlns:p="http://schemas.openxmlformats.org/presentationml/2006/main">
  <p:tag name="KSO_WM_DIAGRAM_VIRTUALLY_FRAME" val="{&quot;height&quot;:256.2749606299212,&quot;left&quot;:277.5,&quot;top&quot;:68.81251968503936,&quot;width&quot;:436.8}"/>
</p:tagLst>
</file>

<file path=ppt/tags/tag50.xml><?xml version="1.0" encoding="utf-8"?>
<p:tagLst xmlns:p="http://schemas.openxmlformats.org/presentationml/2006/main">
  <p:tag name="KSO_WM_DIAGRAM_VIRTUALLY_FRAME" val="{&quot;height&quot;:228.5,&quot;left&quot;:28.5,&quot;top&quot;:109,&quot;width&quot;:659.9648031496063}"/>
</p:tagLst>
</file>

<file path=ppt/tags/tag51.xml><?xml version="1.0" encoding="utf-8"?>
<p:tagLst xmlns:p="http://schemas.openxmlformats.org/presentationml/2006/main">
  <p:tag name="KSO_WM_DIAGRAM_VIRTUALLY_FRAME" val="{&quot;height&quot;:228.5,&quot;left&quot;:28.5,&quot;top&quot;:109,&quot;width&quot;:659.9648031496063}"/>
</p:tagLst>
</file>

<file path=ppt/tags/tag52.xml><?xml version="1.0" encoding="utf-8"?>
<p:tagLst xmlns:p="http://schemas.openxmlformats.org/presentationml/2006/main">
  <p:tag name="KSO_WM_DIAGRAM_VIRTUALLY_FRAME" val="{&quot;height&quot;:228.5,&quot;left&quot;:28.5,&quot;top&quot;:109,&quot;width&quot;:659.9648031496063}"/>
</p:tagLst>
</file>

<file path=ppt/tags/tag53.xml><?xml version="1.0" encoding="utf-8"?>
<p:tagLst xmlns:p="http://schemas.openxmlformats.org/presentationml/2006/main">
  <p:tag name="KSO_WM_DIAGRAM_VIRTUALLY_FRAME" val="{&quot;height&quot;:228.5,&quot;left&quot;:28.5,&quot;top&quot;:109,&quot;width&quot;:659.9648031496063}"/>
</p:tagLst>
</file>

<file path=ppt/tags/tag6.xml><?xml version="1.0" encoding="utf-8"?>
<p:tagLst xmlns:p="http://schemas.openxmlformats.org/presentationml/2006/main">
  <p:tag name="KSO_WM_DIAGRAM_VIRTUALLY_FRAME" val="{&quot;height&quot;:256.2749606299212,&quot;left&quot;:277.5,&quot;top&quot;:68.81251968503936,&quot;width&quot;:436.8}"/>
</p:tagLst>
</file>

<file path=ppt/tags/tag7.xml><?xml version="1.0" encoding="utf-8"?>
<p:tagLst xmlns:p="http://schemas.openxmlformats.org/presentationml/2006/main">
  <p:tag name="KSO_WM_DIAGRAM_VIRTUALLY_FRAME" val="{&quot;height&quot;:256.2749606299212,&quot;left&quot;:277.5,&quot;top&quot;:68.81251968503936,&quot;width&quot;:436.8}"/>
</p:tagLst>
</file>

<file path=ppt/tags/tag8.xml><?xml version="1.0" encoding="utf-8"?>
<p:tagLst xmlns:p="http://schemas.openxmlformats.org/presentationml/2006/main">
  <p:tag name="KSO_WM_DIAGRAM_VIRTUALLY_FRAME" val="{&quot;height&quot;:256.2749606299212,&quot;left&quot;:277.5,&quot;top&quot;:68.81251968503936,&quot;width&quot;:436.8}"/>
</p:tagLst>
</file>

<file path=ppt/tags/tag9.xml><?xml version="1.0" encoding="utf-8"?>
<p:tagLst xmlns:p="http://schemas.openxmlformats.org/presentationml/2006/main">
  <p:tag name="KSO_WM_DIAGRAM_VIRTUALLY_FRAME" val="{&quot;height&quot;:256.2749606299212,&quot;left&quot;:277.5,&quot;top&quot;:68.81251968503936,&quot;width&quot;:436.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1481</Words>
  <Application>WPS 演示</Application>
  <PresentationFormat>On-screen Show (16:9)</PresentationFormat>
  <Paragraphs>147</Paragraphs>
  <Slides>24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Inter</vt:lpstr>
      <vt:lpstr>Segoe Print</vt:lpstr>
      <vt:lpstr>华文中宋</vt:lpstr>
      <vt:lpstr>华文细黑</vt:lpstr>
      <vt:lpstr>华文仿宋</vt:lpstr>
      <vt:lpstr>方正姚体</vt:lpstr>
      <vt:lpstr>微软雅黑 Light</vt:lpstr>
      <vt:lpstr>幼圆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我在贩卖日落。</cp:lastModifiedBy>
  <cp:revision>6</cp:revision>
  <dcterms:created xsi:type="dcterms:W3CDTF">2025-06-17T14:19:00Z</dcterms:created>
  <dcterms:modified xsi:type="dcterms:W3CDTF">2025-06-18T15:42:56Z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27C401C6ED374A729645D243E2684297_13</vt:lpwstr>
  </property>
  <property fmtid="{D5CDD505-2E9C-101B-9397-08002B2CF9AE}" pid="3" name="KSOProductBuildVer">
    <vt:lpwstr>2052-12.1.0.21171</vt:lpwstr>
  </property>
</Properties>
</file>